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7"/>
  </p:notesMasterIdLst>
  <p:handoutMasterIdLst>
    <p:handoutMasterId r:id="rId17"/>
  </p:handoutMasterIdLst>
  <p:sldIdLst>
    <p:sldId id="256" r:id="rId4"/>
    <p:sldId id="751" r:id="rId5"/>
    <p:sldId id="279" r:id="rId6"/>
    <p:sldId id="759" r:id="rId8"/>
    <p:sldId id="760" r:id="rId9"/>
    <p:sldId id="912" r:id="rId10"/>
    <p:sldId id="781" r:id="rId11"/>
    <p:sldId id="888" r:id="rId12"/>
    <p:sldId id="925" r:id="rId13"/>
    <p:sldId id="944" r:id="rId14"/>
    <p:sldId id="945" r:id="rId15"/>
    <p:sldId id="270" r:id="rId16"/>
  </p:sldIdLst>
  <p:sldSz cx="12192000" cy="6858000"/>
  <p:notesSz cx="7103745" cy="10234295"/>
  <p:embeddedFontLst>
    <p:embeddedFont>
      <p:font typeface="黑体" panose="02010609060101010101" charset="-122"/>
      <p:regular r:id="rId22"/>
    </p:embeddedFont>
    <p:embeddedFont>
      <p:font typeface="微软雅黑" panose="020B0503020204020204" charset="-122"/>
      <p:regular r:id="rId23"/>
    </p:embeddedFont>
    <p:embeddedFont>
      <p:font typeface="华文细黑" panose="02010600040101010101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  <a:srgbClr val="F3B96D"/>
    <a:srgbClr val="8EC0B9"/>
    <a:srgbClr val="2E75B6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044" y="-5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解剖学基础</a:t>
            </a:r>
            <a:endParaRPr lang="zh-CN" altLang="zh-CN" sz="7200" b="1" dirty="0" smtClean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二、皮肤的附属器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3125" y="3292475"/>
            <a:ext cx="4422775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0" dirty="0">
                <a:latin typeface="Calibri" panose="020F0502020204030204" pitchFamily="34" charset="0"/>
              </a:rPr>
              <a:t>皮肤的附属器包括毛、皮脂腺、汗腺和指（趾）甲等（图 3-2）。</a:t>
            </a:r>
            <a:endParaRPr lang="zh-CN" altLang="en-US" sz="2000" b="0" dirty="0">
              <a:latin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270" y="1849755"/>
            <a:ext cx="4517390" cy="34683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586220" y="5381625"/>
            <a:ext cx="363664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 b="0">
                <a:solidFill>
                  <a:srgbClr val="ED028C"/>
                </a:solidFill>
                <a:latin typeface="FZHTK--GBK1-0"/>
                <a:ea typeface="FZHTK--GBK1-0"/>
              </a:rPr>
              <a:t>图 </a:t>
            </a:r>
            <a:r>
              <a:rPr lang="en-US" altLang="zh-CN" sz="1600" b="0">
                <a:solidFill>
                  <a:srgbClr val="ED028C"/>
                </a:solidFill>
                <a:latin typeface="FZHTK--GBK1-0"/>
                <a:ea typeface="FZHTK--GBK1-0"/>
              </a:rPr>
              <a:t>3-2</a:t>
            </a:r>
            <a:r>
              <a:rPr lang="zh-CN" altLang="en-US" sz="1600" b="0">
                <a:solidFill>
                  <a:srgbClr val="ED028C"/>
                </a:solidFill>
                <a:latin typeface="FZHTK--GBK1-0"/>
                <a:ea typeface="FZHTK--GBK1-0"/>
              </a:rPr>
              <a:t>　皮肤附属器模式图</a:t>
            </a:r>
            <a:endParaRPr lang="zh-CN" altLang="en-US" sz="1600" b="0">
              <a:solidFill>
                <a:srgbClr val="ED028C"/>
              </a:solidFill>
              <a:latin typeface="FZHTK--GBK1-0"/>
              <a:ea typeface="FZHTK--GBK1-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二、皮肤的附属器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5175" y="2332355"/>
            <a:ext cx="9312275" cy="159067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1700" b="0">
                <a:solidFill>
                  <a:srgbClr val="ED028C"/>
                </a:solidFill>
                <a:latin typeface="FZDBSJW--GB1-0"/>
                <a:ea typeface="FZDBSJW--GB1-0"/>
              </a:rPr>
              <a:t> </a:t>
            </a:r>
            <a:r>
              <a:rPr lang="zh-CN" altLang="en-US" sz="2000" b="0" dirty="0">
                <a:latin typeface="Calibri" panose="020F0502020204030204" pitchFamily="34" charset="0"/>
              </a:rPr>
              <a:t>人体的皮肤除手掌和足 底外，均长有毛。毛分毛干和 毛根两部分，露在皮肤外面的 部分，称为毛干；埋于皮肤内的部分，称为毛根。毛根周围有上皮组织和结缔组织形成的 鞘，称为毛囊。毛干和毛根下 端膨大形成毛球，毛球底部内 陷，结缔组织突入其中形成毛乳头。毛乳头是毛的生长点，对毛的生长有重要作用。毛囊一侧有一束斜行平滑肌，称为立毛肌，收缩时可使毛竖立。</a:t>
            </a:r>
            <a:endParaRPr lang="zh-CN" altLang="en-US" sz="2000" b="0" dirty="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6625" y="1878330"/>
            <a:ext cx="6146800" cy="4540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dirty="0">
                <a:latin typeface="Arial" panose="020B0604020202020204" pitchFamily="34" charset="0"/>
                <a:sym typeface="+mn-ea"/>
              </a:rPr>
              <a:t>（一）毛</a:t>
            </a:r>
            <a:endParaRPr lang="zh-CN" altLang="en-US" sz="24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6135" y="4154170"/>
            <a:ext cx="9251315" cy="133794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2400" dirty="0">
                <a:latin typeface="Arial" panose="020B0604020202020204" pitchFamily="34" charset="0"/>
              </a:rPr>
              <a:t>（二）皮脂腺</a:t>
            </a:r>
            <a:endParaRPr lang="zh-CN" altLang="en-US" sz="2400" dirty="0">
              <a:latin typeface="Arial" panose="020B0604020202020204" pitchFamily="34" charset="0"/>
            </a:endParaRPr>
          </a:p>
          <a:p>
            <a:endParaRPr lang="zh-CN" altLang="en-US" sz="1700" b="0">
              <a:solidFill>
                <a:srgbClr val="ED028C"/>
              </a:solidFill>
              <a:latin typeface="FZDBSJW--GB1-0"/>
              <a:ea typeface="FZDBSJW--GB1-0"/>
            </a:endParaRPr>
          </a:p>
          <a:p>
            <a:r>
              <a:rPr lang="zh-CN" altLang="en-US" sz="2000" b="0" dirty="0">
                <a:latin typeface="Calibri" panose="020F0502020204030204" pitchFamily="34" charset="0"/>
              </a:rPr>
              <a:t> 皮脂腺位于毛囊与立毛肌之间，导管开口于毛囊。皮脂腺的分泌物称为皮脂，有柔润皮肤和保护毛发的作用</a:t>
            </a:r>
            <a:r>
              <a:rPr lang="zh-CN" altLang="en-US" sz="1600" b="0">
                <a:solidFill>
                  <a:srgbClr val="231F20"/>
                </a:solidFill>
                <a:latin typeface="FZSSJW--GB1-0"/>
                <a:ea typeface="FZSSJW--GB1-0"/>
              </a:rPr>
              <a:t>。</a:t>
            </a:r>
            <a:endParaRPr lang="zh-CN" altLang="en-US" sz="1600" b="0">
              <a:solidFill>
                <a:srgbClr val="231F20"/>
              </a:solidFill>
              <a:latin typeface="FZSSJW--GB1-0"/>
              <a:ea typeface="FZSSJW--GB1-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 cstate="print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68022" y="500112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90875" y="500112"/>
            <a:ext cx="3698922" cy="540000"/>
            <a:chOff x="1397186" y="3857714"/>
            <a:chExt cx="4225649" cy="549605"/>
          </a:xfrm>
        </p:grpSpPr>
        <p:sp>
          <p:nvSpPr>
            <p:cNvPr id="4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单元一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细胞的基本结构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68022" y="1390637"/>
            <a:ext cx="3498580" cy="540000"/>
            <a:chOff x="1397186" y="3857714"/>
            <a:chExt cx="4225649" cy="549605"/>
          </a:xfrm>
        </p:grpSpPr>
        <p:sp>
          <p:nvSpPr>
            <p:cNvPr id="5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单元二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基本组织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90875" y="1390637"/>
            <a:ext cx="3698922" cy="540000"/>
            <a:chOff x="1397186" y="3857714"/>
            <a:chExt cx="4055189" cy="549605"/>
          </a:xfrm>
        </p:grpSpPr>
        <p:sp>
          <p:nvSpPr>
            <p:cNvPr id="5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单元三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皮肤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28017" y="2252828"/>
            <a:ext cx="3498580" cy="540000"/>
            <a:chOff x="1397186" y="3857714"/>
            <a:chExt cx="4055189" cy="549605"/>
          </a:xfrm>
        </p:grpSpPr>
        <p:sp>
          <p:nvSpPr>
            <p:cNvPr id="6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单元四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1" name="矩形 60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运动系统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90875" y="2252828"/>
            <a:ext cx="3698922" cy="540000"/>
            <a:chOff x="1397186" y="3857714"/>
            <a:chExt cx="4225649" cy="549605"/>
          </a:xfrm>
        </p:grpSpPr>
        <p:sp>
          <p:nvSpPr>
            <p:cNvPr id="63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单元五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4" name="矩形 63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消化系统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27382" y="3115552"/>
            <a:ext cx="3498580" cy="540000"/>
            <a:chOff x="1397186" y="3857714"/>
            <a:chExt cx="4225649" cy="549605"/>
          </a:xfrm>
        </p:grpSpPr>
        <p:sp>
          <p:nvSpPr>
            <p:cNvPr id="66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单元六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7" name="矩形 66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呼吸系统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90875" y="3105137"/>
            <a:ext cx="3698922" cy="540000"/>
            <a:chOff x="1397186" y="3857714"/>
            <a:chExt cx="4055189" cy="549605"/>
          </a:xfrm>
        </p:grpSpPr>
        <p:sp>
          <p:nvSpPr>
            <p:cNvPr id="69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单元七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泌尿系统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12600" y="4005567"/>
            <a:ext cx="3698922" cy="540000"/>
            <a:chOff x="1397186" y="3857714"/>
            <a:chExt cx="4055189" cy="549605"/>
          </a:xfrm>
        </p:grpSpPr>
        <p:sp>
          <p:nvSpPr>
            <p:cNvPr id="72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单元八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3" name="矩形 7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生殖系统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890875" y="4005428"/>
            <a:ext cx="3698922" cy="540000"/>
            <a:chOff x="1397186" y="3857714"/>
            <a:chExt cx="4225649" cy="549605"/>
          </a:xfrm>
        </p:grpSpPr>
        <p:sp>
          <p:nvSpPr>
            <p:cNvPr id="7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单元九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6" name="矩形 7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脉管系统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914505" y="4840453"/>
            <a:ext cx="3698922" cy="540000"/>
            <a:chOff x="1397186" y="3857714"/>
            <a:chExt cx="4225649" cy="549605"/>
          </a:xfrm>
        </p:grpSpPr>
        <p:sp>
          <p:nvSpPr>
            <p:cNvPr id="7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79" name="矩形 78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感觉器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90875" y="4819637"/>
            <a:ext cx="3698922" cy="540000"/>
            <a:chOff x="1397186" y="3857714"/>
            <a:chExt cx="4055189" cy="549605"/>
          </a:xfrm>
        </p:grpSpPr>
        <p:sp>
          <p:nvSpPr>
            <p:cNvPr id="8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单元十一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2" name="矩形 81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神经系统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912600" y="5730862"/>
            <a:ext cx="3698922" cy="540000"/>
            <a:chOff x="1397186" y="3857714"/>
            <a:chExt cx="4055189" cy="549605"/>
          </a:xfrm>
        </p:grpSpPr>
        <p:sp>
          <p:nvSpPr>
            <p:cNvPr id="8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单元十二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内分泌系统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890875" y="5709768"/>
            <a:ext cx="3698922" cy="540000"/>
            <a:chOff x="1397186" y="3857714"/>
            <a:chExt cx="4225649" cy="549605"/>
          </a:xfrm>
        </p:grpSpPr>
        <p:sp>
          <p:nvSpPr>
            <p:cNvPr id="8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单元十三</a:t>
              </a:r>
              <a:endParaRPr lang="zh-CN" altLang="en-US" sz="16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88" name="矩形 87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人体胚胎学概要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单元三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皮肤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10055" y="136080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理论目标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302260" y="4088765"/>
            <a:ext cx="3663950" cy="281114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no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1. </a:t>
            </a:r>
            <a:r>
              <a:rPr lang="zh-CN" altLang="en-US" dirty="0" smtClean="0"/>
              <a:t>掌握人体皮肤的基本结构和功能。</a:t>
            </a:r>
            <a:endParaRPr lang="zh-CN" altLang="en-US" dirty="0" smtClean="0"/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2. </a:t>
            </a:r>
            <a:r>
              <a:rPr lang="zh-CN" altLang="en-US" dirty="0" smtClean="0"/>
              <a:t>熟悉皮肤的附属器的结构特点、分布和功能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5078730" y="4088765"/>
            <a:ext cx="2378710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1. </a:t>
            </a:r>
            <a:r>
              <a:rPr lang="zh-CN" altLang="en-US" dirty="0" smtClean="0"/>
              <a:t>能够准确描述皮肤的结构、功能和皮肤的保护作用。</a:t>
            </a:r>
            <a:endParaRPr lang="zh-CN" altLang="en-US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/>
              <a:t>2. </a:t>
            </a:r>
            <a:r>
              <a:rPr lang="zh-CN" altLang="en-US" dirty="0" smtClean="0"/>
              <a:t>能够将所学知识应用于护理情境模拟中。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513330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ym typeface="+mn-ea"/>
              </a:rPr>
              <a:t>1. </a:t>
            </a:r>
            <a:r>
              <a:rPr lang="zh-CN" altLang="en-US" dirty="0" smtClean="0">
                <a:sym typeface="+mn-ea"/>
              </a:rPr>
              <a:t>通过对皮肤的学习，培养学生树立结构与功能相适应的观点。</a:t>
            </a:r>
            <a:endParaRPr lang="zh-CN" altLang="en-US" dirty="0" smtClean="0">
              <a:sym typeface="+mn-ea"/>
            </a:endParaRPr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ym typeface="+mn-ea"/>
              </a:rPr>
              <a:t>2. </a:t>
            </a:r>
            <a:r>
              <a:rPr lang="zh-CN" altLang="en-US" dirty="0" smtClean="0">
                <a:sym typeface="+mn-ea"/>
              </a:rPr>
              <a:t>培养学生理论联系实际的科学态度。</a:t>
            </a:r>
            <a:endParaRPr lang="zh-CN" altLang="en-US" dirty="0" smtClean="0"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4803" y="299402"/>
            <a:ext cx="10564260" cy="55435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1845" y="2563495"/>
            <a:ext cx="8282940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0" dirty="0">
                <a:latin typeface="Arial" panose="020B0604020202020204" pitchFamily="34" charset="0"/>
              </a:rPr>
              <a:t>皮肤覆盖于人体表面，是人体与外界环境直接接触的器官，借皮下组织 与深部结构相连。皮肤具有保护深部结构、感受刺激、调节体温、分泌、排 泄和参与物质代谢等多种功能。当皮肤受到严重破坏时，可危及生命。</a:t>
            </a:r>
            <a:endParaRPr lang="zh-CN" altLang="en-US" sz="2000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7390" y="1135380"/>
            <a:ext cx="4983480" cy="30543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l"/>
            <a:r>
              <a:rPr lang="zh-CN" altLang="en-US" sz="2000" dirty="0">
                <a:latin typeface="Arial" panose="020B0604020202020204" pitchFamily="34" charset="0"/>
                <a:sym typeface="+mn-ea"/>
              </a:rPr>
              <a:t>皮肤由表皮和真皮两部分组成（图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3-1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）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pPr algn="l"/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2000" dirty="0">
                <a:latin typeface="Arial" panose="020B0604020202020204" pitchFamily="34" charset="0"/>
                <a:sym typeface="+mn-ea"/>
              </a:rPr>
              <a:t>（一）表皮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  <a:p>
            <a:pPr algn="l"/>
            <a:r>
              <a:rPr lang="zh-CN" altLang="en-US" sz="2000" dirty="0">
                <a:latin typeface="Arial" panose="020B0604020202020204" pitchFamily="34" charset="0"/>
                <a:sym typeface="+mn-ea"/>
              </a:rPr>
              <a:t>表皮位于皮肤的浅层，由角化的复层扁平上皮构成，上皮细胞之间有丰富的游离神经末梢。表皮由基底到表面可分为基底层、棘层、颗粒层、透明层和角质层</a:t>
            </a:r>
            <a:r>
              <a:rPr lang="en-US" altLang="zh-CN" sz="2000" dirty="0">
                <a:latin typeface="Arial" panose="020B0604020202020204" pitchFamily="34" charset="0"/>
                <a:sym typeface="+mn-ea"/>
              </a:rPr>
              <a:t> 5 </a:t>
            </a:r>
            <a:r>
              <a:rPr lang="zh-CN" altLang="en-US" sz="2000" dirty="0">
                <a:latin typeface="Arial" panose="020B0604020202020204" pitchFamily="34" charset="0"/>
                <a:sym typeface="+mn-ea"/>
              </a:rPr>
              <a:t>层。</a:t>
            </a:r>
            <a:endParaRPr lang="zh-CN" altLang="en-US" sz="20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0325" y="784860"/>
            <a:ext cx="3949700" cy="3986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73290" y="4866640"/>
            <a:ext cx="2402840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 b="0">
                <a:solidFill>
                  <a:srgbClr val="ED028C"/>
                </a:solidFill>
                <a:latin typeface="FZHTK--GBK1-0"/>
                <a:ea typeface="FZHTK--GBK1-0"/>
              </a:rPr>
              <a:t>图 </a:t>
            </a:r>
            <a:r>
              <a:rPr lang="en-US" altLang="zh-CN" sz="1600" b="0">
                <a:solidFill>
                  <a:srgbClr val="ED028C"/>
                </a:solidFill>
                <a:latin typeface="FZHTK--GBK1-0"/>
                <a:ea typeface="FZHTK--GBK1-0"/>
              </a:rPr>
              <a:t>3-1</a:t>
            </a:r>
            <a:r>
              <a:rPr lang="zh-CN" altLang="en-US" sz="1600" b="0">
                <a:solidFill>
                  <a:srgbClr val="ED028C"/>
                </a:solidFill>
                <a:latin typeface="FZHTK--GBK1-0"/>
                <a:ea typeface="FZHTK--GBK1-0"/>
              </a:rPr>
              <a:t>　手指的皮肤</a:t>
            </a:r>
            <a:endParaRPr lang="zh-CN" altLang="en-US" sz="1600" b="0">
              <a:solidFill>
                <a:srgbClr val="ED028C"/>
              </a:solidFill>
              <a:latin typeface="FZHTK--GBK1-0"/>
              <a:ea typeface="FZHTK--GBK1-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8350" y="61341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皮肤的结构</a:t>
            </a:r>
            <a:endParaRPr lang="zh-CN" altLang="en-US" sz="2800" b="1" dirty="0"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743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皮肤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表皮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1140" y="991235"/>
            <a:ext cx="6085840" cy="408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400" dirty="0">
                <a:latin typeface="Calibri" panose="020F0502020204030204" pitchFamily="34" charset="0"/>
                <a:sym typeface="+mn-ea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(</a:t>
            </a:r>
            <a:r>
              <a:rPr lang="zh-CN" altLang="zh-CN" sz="2400" dirty="0">
                <a:latin typeface="Arial" panose="020B0604020202020204" pitchFamily="34" charset="0"/>
                <a:sym typeface="+mn-ea"/>
              </a:rPr>
              <a:t>一</a:t>
            </a:r>
            <a:r>
              <a:rPr lang="en-US" altLang="zh-CN" sz="2400" dirty="0">
                <a:latin typeface="Arial" panose="020B0604020202020204" pitchFamily="34" charset="0"/>
                <a:sym typeface="+mn-ea"/>
              </a:rPr>
              <a:t>)</a:t>
            </a:r>
            <a:r>
              <a:rPr lang="zh-CN" altLang="en-US" sz="2400" dirty="0">
                <a:latin typeface="Arial" panose="020B0604020202020204" pitchFamily="34" charset="0"/>
                <a:sym typeface="+mn-ea"/>
              </a:rPr>
              <a:t>表皮结构</a:t>
            </a:r>
            <a:endParaRPr lang="zh-CN" altLang="en-US" sz="24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810" y="2064385"/>
            <a:ext cx="10408285" cy="3108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1.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基底层　基底层由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1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层矮柱状细胞构成，借基膜与深部的真皮相连，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细胞有活跃的分裂能力，新生的细胞不断向浅层推移，转化为其他各层细胞。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细胞间有少量的黑色素细胞，细胞质内含有黑色素，黑色素是决定皮肤颜色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的重要因素。基底层能吸收紫外线，保护深部组织免受辐射损伤。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endParaRPr lang="en-US" altLang="zh-CN" sz="2000" dirty="0">
              <a:latin typeface="Calibri" panose="020F0502020204030204" pitchFamily="34" charset="0"/>
              <a:sym typeface="+mn-ea"/>
            </a:endParaRPr>
          </a:p>
          <a:p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2.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棘层　棘层由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4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～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10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层多边形细胞构成，细胞表面有许多细小的棘状突起。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743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皮肤</a:t>
            </a:r>
            <a:r>
              <a:rPr altLang="zh-CN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表皮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9165" y="2049780"/>
            <a:ext cx="1059243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Calibri" panose="020F0502020204030204" pitchFamily="34" charset="0"/>
              <a:buNone/>
            </a:pP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3.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颗粒层　颗粒层由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3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～</a:t>
            </a: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 5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层梭形细胞构成，细胞核和细胞器渐趋退化，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细胞质内有透明角质颗粒。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4.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透明层　透明层由数层扁平细胞构成，细胞质呈均质透明状，细胞核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和细胞器均已消失。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en-US" altLang="zh-CN" sz="2000" dirty="0">
                <a:latin typeface="Calibri" panose="020F0502020204030204" pitchFamily="34" charset="0"/>
                <a:sym typeface="+mn-ea"/>
              </a:rPr>
              <a:t>5. </a:t>
            </a: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角质层　角质层由多层扁平的角质细胞构成，细胞质内充满角蛋白。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此层是皮肤的保护层，对摩擦和酸碱等有较强的抵抗力，有阻止病原体和异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物的侵入和体内物质丢失的作用。角质层的表层细胞连接松散，会逐渐脱落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  <a:p>
            <a:pPr indent="0">
              <a:buFont typeface="Calibri" panose="020F0502020204030204" pitchFamily="34" charset="0"/>
              <a:buNone/>
            </a:pPr>
            <a:r>
              <a:rPr lang="zh-CN" altLang="en-US" sz="2000" dirty="0">
                <a:latin typeface="Calibri" panose="020F0502020204030204" pitchFamily="34" charset="0"/>
                <a:sym typeface="+mn-ea"/>
              </a:rPr>
              <a:t>形成皮屑。</a:t>
            </a:r>
            <a:endParaRPr lang="zh-CN" altLang="en-US" sz="2000" dirty="0">
              <a:latin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7431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一、皮肤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真皮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1680" y="1854200"/>
            <a:ext cx="1031240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0" dirty="0">
                <a:latin typeface="Calibri" panose="020F0502020204030204" pitchFamily="34" charset="0"/>
              </a:rPr>
              <a:t>真皮：真皮位于表皮的深面，由致密结缔组织构成，可分为乳头层和网状层。</a:t>
            </a:r>
            <a:endParaRPr lang="zh-CN" altLang="en-US" sz="1600" b="0">
              <a:solidFill>
                <a:srgbClr val="231F20"/>
              </a:solidFill>
              <a:latin typeface="FZSSJW--GB1-0"/>
              <a:ea typeface="FZSSJW--GB1-0"/>
            </a:endParaRPr>
          </a:p>
          <a:p>
            <a:endParaRPr lang="zh-CN" altLang="en-US" sz="1600" b="0">
              <a:solidFill>
                <a:srgbClr val="231F20"/>
              </a:solidFill>
              <a:latin typeface="FZSSJW--GB1-0"/>
              <a:ea typeface="FZSSJW--GB1-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035" y="2437765"/>
            <a:ext cx="9332595" cy="21837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0" dirty="0">
                <a:latin typeface="Calibri" panose="020F0502020204030204" pitchFamily="34" charset="0"/>
              </a:rPr>
              <a:t>1. 乳头层　乳头层位于真皮浅层，紧靠表皮，结缔组织呈乳头状突向表 皮。乳头层内含丰富的毛细血管和神经末梢，如游离神经末梢、触觉小体等。</a:t>
            </a:r>
            <a:endParaRPr lang="zh-CN" altLang="en-US" sz="2000" b="0" dirty="0">
              <a:latin typeface="Calibri" panose="020F0502020204030204" pitchFamily="34" charset="0"/>
            </a:endParaRPr>
          </a:p>
          <a:p>
            <a:endParaRPr lang="zh-CN" altLang="en-US" sz="2000" b="0" dirty="0">
              <a:latin typeface="Calibri" panose="020F0502020204030204" pitchFamily="34" charset="0"/>
            </a:endParaRPr>
          </a:p>
          <a:p>
            <a:r>
              <a:rPr lang="zh-CN" altLang="en-US" sz="2000" b="0" dirty="0">
                <a:latin typeface="Calibri" panose="020F0502020204030204" pitchFamily="34" charset="0"/>
              </a:rPr>
              <a:t> 2. 网状层　网状层位于乳头层的深面，较厚，粗大的胶原纤维和弹性纤 维交织成网，使皮肤具有较强的韧性和弹性。此层内含有较多的小血管、淋 巴管、毛囊、皮脂腺、汗腺、神经纤维和环层小体等。</a:t>
            </a:r>
            <a:endParaRPr lang="zh-CN" altLang="en-US" sz="2000" b="0" dirty="0">
              <a:latin typeface="Calibri" panose="020F0502020204030204" pitchFamily="34" charset="0"/>
            </a:endParaRPr>
          </a:p>
          <a:p>
            <a:endParaRPr lang="zh-CN" altLang="en-US" sz="1600" b="0">
              <a:solidFill>
                <a:srgbClr val="231F20"/>
              </a:solidFill>
              <a:latin typeface="FZSSJW--GB1-0"/>
              <a:ea typeface="FZSSJW--GB1-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1680" y="4621530"/>
            <a:ext cx="8978265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 b="0" dirty="0">
                <a:latin typeface="Calibri" panose="020F0502020204030204" pitchFamily="34" charset="0"/>
              </a:rPr>
              <a:t>皮下组织即浅筋膜，由疏松结缔组织和脂肪组织组成，连于皮肤与深部组织之间，并使皮肤有一定的可移性。皮下组织的厚度因个体、年龄、性别和部位的不同而异。</a:t>
            </a:r>
            <a:endParaRPr lang="zh-CN" altLang="en-US" sz="2000" b="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1448</Words>
  <Application>WPS 演示</Application>
  <PresentationFormat>自定义</PresentationFormat>
  <Paragraphs>148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FZHTK--GBK1-0</vt:lpstr>
      <vt:lpstr>Latha</vt:lpstr>
      <vt:lpstr>隶书</vt:lpstr>
      <vt:lpstr>Calibri</vt:lpstr>
      <vt:lpstr>FZSSJW--GB1-0</vt:lpstr>
      <vt:lpstr>FZDBSJW--GB1-0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嘟嘟</cp:lastModifiedBy>
  <cp:revision>257</cp:revision>
  <dcterms:created xsi:type="dcterms:W3CDTF">2019-11-11T13:37:00Z</dcterms:created>
  <dcterms:modified xsi:type="dcterms:W3CDTF">2025-10-09T02:42:31Z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547172F66F2B4DF398C8119DF8292B20_13</vt:lpwstr>
  </property>
</Properties>
</file>